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77" r:id="rId2"/>
    <p:sldId id="282" r:id="rId3"/>
    <p:sldId id="261" r:id="rId4"/>
    <p:sldId id="269" r:id="rId5"/>
    <p:sldId id="267" r:id="rId6"/>
    <p:sldId id="263" r:id="rId7"/>
    <p:sldId id="281" r:id="rId8"/>
    <p:sldId id="270" r:id="rId9"/>
    <p:sldId id="272" r:id="rId10"/>
    <p:sldId id="278" r:id="rId11"/>
  </p:sldIdLst>
  <p:sldSz cx="12192000" cy="6858000"/>
  <p:notesSz cx="6761163" cy="99425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6666"/>
    <a:srgbClr val="3399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0" y="10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65CE0-0756-44EE-A045-8328C037E395}" type="datetimeFigureOut">
              <a:rPr lang="zh-CN" altLang="en-US" smtClean="0"/>
              <a:t>2021/3/12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998C6-82C9-4DBD-8B46-44EC61631D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3019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7998C6-82C9-4DBD-8B46-44EC61631D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023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BB95-2572-4C0F-A900-B618A7A3EFDB}" type="datetimeFigureOut">
              <a:rPr lang="zh-CN" altLang="en-US" smtClean="0"/>
              <a:t>2021/3/12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2A1B-8B02-47A3-A0DB-9D0EC29471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BB95-2572-4C0F-A900-B618A7A3EFDB}" type="datetimeFigureOut">
              <a:rPr lang="zh-CN" altLang="en-US" smtClean="0"/>
              <a:t>2021/3/12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2A1B-8B02-47A3-A0DB-9D0EC29471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BB95-2572-4C0F-A900-B618A7A3EFDB}" type="datetimeFigureOut">
              <a:rPr lang="zh-CN" altLang="en-US" smtClean="0"/>
              <a:t>2021/3/12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2A1B-8B02-47A3-A0DB-9D0EC29471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BB95-2572-4C0F-A900-B618A7A3EFDB}" type="datetimeFigureOut">
              <a:rPr lang="zh-CN" altLang="en-US" smtClean="0"/>
              <a:t>2021/3/12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2A1B-8B02-47A3-A0DB-9D0EC29471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BB95-2572-4C0F-A900-B618A7A3EFDB}" type="datetimeFigureOut">
              <a:rPr lang="zh-CN" altLang="en-US" smtClean="0"/>
              <a:t>2021/3/12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2A1B-8B02-47A3-A0DB-9D0EC29471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BB95-2572-4C0F-A900-B618A7A3EFDB}" type="datetimeFigureOut">
              <a:rPr lang="zh-CN" altLang="en-US" smtClean="0"/>
              <a:t>2021/3/12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2A1B-8B02-47A3-A0DB-9D0EC29471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BB95-2572-4C0F-A900-B618A7A3EFDB}" type="datetimeFigureOut">
              <a:rPr lang="zh-CN" altLang="en-US" smtClean="0"/>
              <a:t>2021/3/12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2A1B-8B02-47A3-A0DB-9D0EC29471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BB95-2572-4C0F-A900-B618A7A3EFDB}" type="datetimeFigureOut">
              <a:rPr lang="zh-CN" altLang="en-US" smtClean="0"/>
              <a:t>2021/3/12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2A1B-8B02-47A3-A0DB-9D0EC29471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BB95-2572-4C0F-A900-B618A7A3EFDB}" type="datetimeFigureOut">
              <a:rPr lang="zh-CN" altLang="en-US" smtClean="0"/>
              <a:t>2021/3/12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2A1B-8B02-47A3-A0DB-9D0EC29471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BB95-2572-4C0F-A900-B618A7A3EFDB}" type="datetimeFigureOut">
              <a:rPr lang="zh-CN" altLang="en-US" smtClean="0"/>
              <a:t>2021/3/12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2A1B-8B02-47A3-A0DB-9D0EC29471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BB95-2572-4C0F-A900-B618A7A3EFDB}" type="datetimeFigureOut">
              <a:rPr lang="zh-CN" altLang="en-US" smtClean="0"/>
              <a:t>2021/3/12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2A1B-8B02-47A3-A0DB-9D0EC29471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CBB95-2572-4C0F-A900-B618A7A3EFDB}" type="datetimeFigureOut">
              <a:rPr lang="zh-CN" altLang="en-US" smtClean="0"/>
              <a:t>2021/3/12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22A1B-8B02-47A3-A0DB-9D0EC29471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299" y="0"/>
            <a:ext cx="12077699" cy="6858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 smtClean="0"/>
              <a:t>                                         </a:t>
            </a:r>
            <a:r>
              <a:rPr lang="zh-CN" altLang="zh-CN" sz="36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中国画</a:t>
            </a:r>
            <a:r>
              <a:rPr lang="zh-CN" altLang="zh-CN" sz="36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之写意花鸟基础</a:t>
            </a:r>
            <a:r>
              <a:rPr lang="zh-CN" altLang="zh-CN" sz="36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技法</a:t>
            </a:r>
            <a:r>
              <a:rPr lang="zh-CN" altLang="en-US" sz="36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班</a:t>
            </a:r>
            <a:r>
              <a:rPr lang="en-US" altLang="zh-CN" sz="40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40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en-US" altLang="zh-CN" sz="4000" dirty="0"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4000" dirty="0"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sz="31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教师简介：</a:t>
            </a:r>
            <a:r>
              <a:rPr lang="en-US" altLang="zh-CN" sz="31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zh-CN" altLang="en-US" sz="31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唐</a:t>
            </a:r>
            <a:r>
              <a:rPr lang="zh-CN" altLang="en-US" sz="31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进</a:t>
            </a:r>
            <a:r>
              <a:rPr lang="en-US" altLang="zh-CN" sz="31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31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en-US" altLang="zh-CN" sz="36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/>
            </a:r>
            <a:br>
              <a:rPr lang="en-US" altLang="zh-CN" sz="3600" dirty="0">
                <a:latin typeface="仿宋_GB2312" panose="02010609030101010101" pitchFamily="49" charset="-122"/>
                <a:ea typeface="仿宋_GB2312" panose="02010609030101010101" pitchFamily="49" charset="-122"/>
              </a:rPr>
            </a:br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重庆美术家协会会员</a:t>
            </a: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，重庆中国画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学会</a:t>
            </a:r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会员</a:t>
            </a: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，重庆书法家协会</a:t>
            </a:r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会员</a:t>
            </a: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重庆嘉陵画院</a:t>
            </a:r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副院长</a:t>
            </a: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，重庆鸿恩书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画院</a:t>
            </a:r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副院长</a:t>
            </a: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，重庆沙坪书画研究院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秘书长</a:t>
            </a:r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，沙坪坝区美协理事</a:t>
            </a: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。主要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师从</a:t>
            </a:r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方凤富、</a:t>
            </a: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张春新二</a:t>
            </a:r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位教授。</a:t>
            </a: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系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著名</a:t>
            </a:r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画家</a:t>
            </a: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、西南</a:t>
            </a:r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大学美术学</a:t>
            </a: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院方凤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富教授</a:t>
            </a:r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入室弟子。取得</a:t>
            </a: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重庆大学艺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术学院</a:t>
            </a:r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硕士学位</a:t>
            </a: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，导师</a:t>
            </a:r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为著名</a:t>
            </a: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画家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张春新教授</a:t>
            </a:r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。唐进主攻写意花鸟</a:t>
            </a: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其</a:t>
            </a:r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作品风格清新雅丽</a:t>
            </a: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、生活</a:t>
            </a:r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气息</a:t>
            </a: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浓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厚</a:t>
            </a:r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、雅俗共赏</a:t>
            </a: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，多次</a:t>
            </a:r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参加各级</a:t>
            </a: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展览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并</a:t>
            </a:r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在多</a:t>
            </a: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家报刊</a:t>
            </a:r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发表，作品被诸多</a:t>
            </a: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单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位、私人收藏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时间：</a:t>
            </a:r>
            <a:r>
              <a:rPr lang="zh-CN" altLang="en-US" sz="2200" dirty="0" smtClean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星期一   </a:t>
            </a:r>
            <a:r>
              <a:rPr lang="en-US" altLang="zh-CN" sz="2200" dirty="0" smtClean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17:30-19:00</a:t>
            </a:r>
            <a:r>
              <a:rPr lang="zh-CN" altLang="en-US" sz="2200" dirty="0" smtClean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</a:t>
            </a:r>
            <a:r>
              <a:rPr lang="en-US" altLang="zh-CN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/>
            </a:r>
            <a:br>
              <a:rPr lang="en-US" altLang="zh-CN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lang="zh-CN" altLang="en-US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地点</a:t>
            </a:r>
            <a:r>
              <a:rPr lang="zh-CN" altLang="en-US" sz="2200" dirty="0" smtClean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：</a:t>
            </a:r>
            <a:r>
              <a:rPr lang="en-US" altLang="zh-CN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</a:t>
            </a:r>
            <a:r>
              <a:rPr lang="zh-CN" altLang="en-US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区</a:t>
            </a:r>
            <a:r>
              <a:rPr lang="en-US" altLang="zh-CN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8401</a:t>
            </a:r>
            <a:r>
              <a:rPr lang="zh-CN" altLang="en-US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教室</a:t>
            </a:r>
            <a:r>
              <a:rPr lang="en-US" altLang="zh-CN" sz="2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/>
            </a:r>
            <a:br>
              <a:rPr lang="en-US" altLang="zh-CN" sz="22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lang="zh-CN" altLang="en-US" sz="2200" dirty="0" smtClean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报名</a:t>
            </a:r>
            <a:r>
              <a:rPr lang="zh-CN" altLang="en-US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电话：</a:t>
            </a:r>
            <a:r>
              <a:rPr lang="en-US" altLang="zh-CN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65120537 </a:t>
            </a:r>
            <a:r>
              <a:rPr lang="zh-CN" altLang="en-US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向老师、</a:t>
            </a:r>
            <a:r>
              <a:rPr lang="zh-CN" altLang="en-US" sz="2200" dirty="0" smtClean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梁老师</a:t>
            </a:r>
            <a:r>
              <a:rPr lang="en-US" altLang="zh-CN" sz="2200" dirty="0" smtClean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/>
            </a:r>
            <a:br>
              <a:rPr lang="en-US" altLang="zh-CN" sz="2200" dirty="0" smtClean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endParaRPr lang="zh-CN" altLang="en-US" sz="2200" dirty="0">
              <a:solidFill>
                <a:srgbClr val="006666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953" y="945799"/>
            <a:ext cx="4323670" cy="576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71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9714" y="-1"/>
            <a:ext cx="10827099" cy="685800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                                      </a:t>
            </a:r>
            <a:r>
              <a:rPr lang="en-US" altLang="zh-CN" sz="32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32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en-US" altLang="zh-CN" sz="32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32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en-US" altLang="zh-CN" sz="32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32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zh-CN" sz="32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中国画</a:t>
            </a:r>
            <a:r>
              <a:rPr lang="zh-CN" altLang="zh-CN" sz="32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之写意花鸟基础</a:t>
            </a:r>
            <a:r>
              <a:rPr lang="zh-CN" altLang="zh-CN" sz="32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技法</a:t>
            </a:r>
            <a:r>
              <a:rPr lang="zh-CN" altLang="en-US" sz="32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班注意事项：</a:t>
            </a:r>
            <a:r>
              <a:rPr lang="en-US" altLang="zh-CN" sz="2000" dirty="0"/>
              <a:t/>
            </a:r>
            <a:br>
              <a:rPr lang="en-US" altLang="zh-CN" sz="2000" dirty="0"/>
            </a:br>
            <a:r>
              <a:rPr lang="zh-CN" altLang="en-US" sz="27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需自备绘画工具如下：</a:t>
            </a:r>
            <a:r>
              <a:rPr lang="en-US" altLang="zh-CN" sz="27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7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7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7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、毛笔（丰笔、大兰竹、大白云、叶筋笔等）</a:t>
            </a:r>
            <a:r>
              <a:rPr lang="en-US" altLang="zh-CN" sz="27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7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7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7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、一得阁墨汁或云头艳墨汁等</a:t>
            </a:r>
            <a:r>
              <a:rPr lang="en-US" altLang="zh-CN" sz="27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7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7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7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、调色碟</a:t>
            </a:r>
            <a:r>
              <a:rPr lang="en-US" altLang="zh-CN" sz="27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7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7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7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、笔洗</a:t>
            </a:r>
            <a:r>
              <a:rPr lang="en-US" altLang="zh-CN" sz="27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7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7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7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、画毡</a:t>
            </a:r>
            <a:r>
              <a:rPr lang="en-US" altLang="zh-CN" sz="27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7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7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7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、中国画颜料</a:t>
            </a:r>
            <a:r>
              <a:rPr lang="en-US" altLang="zh-CN" sz="27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7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7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7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、镇纸</a:t>
            </a:r>
            <a:r>
              <a:rPr lang="en-US" altLang="zh-CN" sz="27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7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7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7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、印章、印泥</a:t>
            </a:r>
            <a:r>
              <a:rPr lang="en-US" altLang="zh-CN" sz="27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7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7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7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、宣纸</a:t>
            </a:r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32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32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en-US" altLang="zh-CN" sz="32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32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endParaRPr lang="zh-CN" altLang="en-US" sz="2800" dirty="0">
              <a:solidFill>
                <a:schemeClr val="tx2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2550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4300" y="359228"/>
            <a:ext cx="12077701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 </a:t>
            </a:r>
            <a:r>
              <a:rPr lang="en-US" altLang="zh-CN" sz="2000" dirty="0" smtClean="0"/>
              <a:t>                                                                   </a:t>
            </a:r>
            <a:r>
              <a:rPr lang="zh-CN" altLang="en-US" sz="40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旗袍</a:t>
            </a:r>
            <a:r>
              <a:rPr lang="zh-CN" altLang="en-US" sz="40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走秀</a:t>
            </a:r>
            <a:r>
              <a:rPr lang="en-US" altLang="zh-CN" sz="40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1</a:t>
            </a:r>
            <a:r>
              <a:rPr lang="zh-CN" altLang="en-US" sz="40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班</a:t>
            </a:r>
            <a:endParaRPr lang="en-US" altLang="zh-CN" sz="4000" dirty="0" smtClean="0">
              <a:solidFill>
                <a:srgbClr val="FF66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4000" dirty="0">
                <a:solidFill>
                  <a:srgbClr val="FF6600"/>
                </a:solidFill>
              </a:rPr>
              <a:t/>
            </a:r>
            <a:br>
              <a:rPr lang="en-US" altLang="zh-CN" sz="4000" dirty="0">
                <a:solidFill>
                  <a:srgbClr val="FF6600"/>
                </a:solidFill>
              </a:rPr>
            </a:br>
            <a:r>
              <a:rPr lang="zh-CN" altLang="en-US" sz="28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教师简介：</a:t>
            </a:r>
            <a:r>
              <a:rPr lang="zh-CN" altLang="en-US" sz="28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余丹珂</a:t>
            </a:r>
            <a:r>
              <a:rPr lang="en-US" altLang="zh-CN" sz="28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28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en-US" altLang="zh-CN" sz="2000" dirty="0"/>
              <a:t/>
            </a:r>
            <a:br>
              <a:rPr lang="en-US" altLang="zh-CN" sz="2000" dirty="0"/>
            </a:b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模特职业认定艺术中心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1-5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级资格认证老师，     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4-5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级高级教师；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MCFA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全国高级教师；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ACI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注册国际高级礼仪培训师；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教育部中国成人教育协会（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CAEA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）认证礼仪培训师；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儿童礼仪教育委员会高级讲师；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CAEA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认证校园礼仪指导师、青少年成长指导师；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ICPE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国际少儿形体礼仪高级讲师；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潮丁模礼学院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创始人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1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1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0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时间：星期一   </a:t>
            </a:r>
            <a:r>
              <a:rPr lang="en-US" altLang="zh-CN" sz="20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19:00-20:30</a:t>
            </a:r>
            <a:br>
              <a:rPr lang="en-US" altLang="zh-CN" sz="20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lang="zh-CN" altLang="en-US" sz="20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地点：</a:t>
            </a:r>
            <a:r>
              <a:rPr lang="en-US" altLang="zh-CN" sz="20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B</a:t>
            </a:r>
            <a:r>
              <a:rPr lang="zh-CN" altLang="en-US" sz="20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区科学</a:t>
            </a:r>
            <a:r>
              <a:rPr lang="zh-CN" altLang="en-US" sz="2000" dirty="0" smtClean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会堂</a:t>
            </a:r>
            <a:r>
              <a:rPr lang="en-US" altLang="zh-CN" sz="20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/>
            </a:r>
            <a:br>
              <a:rPr lang="en-US" altLang="zh-CN" sz="20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lang="zh-CN" altLang="en-US" sz="20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报名电话：</a:t>
            </a:r>
            <a:r>
              <a:rPr lang="en-US" altLang="zh-CN" sz="20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65120537 </a:t>
            </a:r>
            <a:r>
              <a:rPr lang="zh-CN" altLang="en-US" sz="20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向老师、梁老师</a:t>
            </a:r>
            <a:r>
              <a:rPr lang="en-US" altLang="zh-CN" sz="20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/>
            </a:r>
            <a:br>
              <a:rPr lang="en-US" altLang="zh-CN" sz="20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303" y="1054215"/>
            <a:ext cx="3304318" cy="57673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0621" y="1054215"/>
            <a:ext cx="3371380" cy="576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8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5614" y="0"/>
            <a:ext cx="11918731" cy="6858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4400" dirty="0" smtClean="0"/>
              <a:t>                                  </a:t>
            </a:r>
            <a:r>
              <a:rPr lang="zh-CN" altLang="en-US" sz="44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拉丁舞、</a:t>
            </a:r>
            <a:r>
              <a:rPr lang="zh-CN" altLang="en-US" sz="44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摩登</a:t>
            </a:r>
            <a:r>
              <a:rPr lang="zh-CN" altLang="en-US" sz="44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舞班   </a:t>
            </a:r>
            <a:r>
              <a:rPr lang="en-US" altLang="zh-CN" sz="3100" dirty="0"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3100" dirty="0"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en-US" altLang="zh-CN" sz="31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31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sz="31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教师</a:t>
            </a:r>
            <a:r>
              <a:rPr lang="zh-CN" altLang="en-US" sz="31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简介 ：</a:t>
            </a:r>
            <a:r>
              <a:rPr lang="zh-CN" altLang="zh-CN" sz="31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张皓淋</a:t>
            </a:r>
            <a:r>
              <a:rPr lang="en-US" altLang="zh-CN" sz="2700" dirty="0"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2700" dirty="0"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毕业于</a:t>
            </a:r>
            <a:r>
              <a:rPr lang="zh-CN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北京百汇演艺学校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中国国际标准舞协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会摩登舞</a:t>
            </a:r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院士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级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教师；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级裁判，</a:t>
            </a:r>
            <a:r>
              <a:rPr lang="zh-CN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期间曾</a:t>
            </a:r>
            <a:r>
              <a:rPr lang="zh-CN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参加过中央</a:t>
            </a:r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电视台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cctv12</a:t>
            </a:r>
            <a:r>
              <a:rPr lang="zh-CN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的《</a:t>
            </a:r>
            <a:r>
              <a:rPr lang="zh-CN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闯关到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栏目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获得中国国际标准</a:t>
            </a:r>
            <a:r>
              <a:rPr lang="zh-CN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舞</a:t>
            </a:r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CBDF</a:t>
            </a:r>
            <a:r>
              <a:rPr lang="zh-CN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院</a:t>
            </a:r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校</a:t>
            </a:r>
            <a:r>
              <a:rPr lang="zh-CN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杯摩登舞甲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组前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名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中国</a:t>
            </a:r>
            <a:r>
              <a:rPr lang="zh-CN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国际标准</a:t>
            </a:r>
            <a:r>
              <a:rPr lang="zh-CN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舞深圳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CBDF</a:t>
            </a:r>
            <a:r>
              <a:rPr lang="zh-CN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总</a:t>
            </a:r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决赛</a:t>
            </a:r>
            <a:r>
              <a:rPr lang="zh-CN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摩登</a:t>
            </a:r>
            <a:r>
              <a:rPr lang="zh-CN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舞</a:t>
            </a:r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21</a:t>
            </a:r>
            <a:r>
              <a:rPr lang="zh-CN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岁组前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24</a:t>
            </a:r>
            <a:r>
              <a:rPr lang="zh-CN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名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</a:t>
            </a:r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国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杭州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CBDF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精英邀请赛</a:t>
            </a: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拉丁</a:t>
            </a:r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21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岁组第五名    </a:t>
            </a:r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1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中国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深圳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CBDF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亚太拉丁组第四名</a:t>
            </a:r>
            <a:r>
              <a:rPr lang="en-US" altLang="zh-CN" sz="18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/>
            </a:r>
            <a:br>
              <a:rPr lang="en-US" altLang="zh-CN" sz="1800" dirty="0">
                <a:latin typeface="仿宋_GB2312" panose="02010609030101010101" pitchFamily="49" charset="-122"/>
                <a:ea typeface="仿宋_GB2312" panose="02010609030101010101" pitchFamily="49" charset="-122"/>
              </a:rPr>
            </a:br>
            <a:r>
              <a:rPr lang="en-US" altLang="zh-CN" sz="18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/>
            </a:r>
            <a:br>
              <a:rPr lang="en-US" altLang="zh-CN" sz="18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</a:br>
            <a:r>
              <a:rPr lang="en-US" altLang="zh-CN" sz="18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/>
            </a:r>
            <a:br>
              <a:rPr lang="en-US" altLang="zh-CN" sz="1800" dirty="0">
                <a:latin typeface="仿宋_GB2312" panose="02010609030101010101" pitchFamily="49" charset="-122"/>
                <a:ea typeface="仿宋_GB2312" panose="02010609030101010101" pitchFamily="49" charset="-122"/>
              </a:rPr>
            </a:br>
            <a:r>
              <a:rPr lang="zh-CN" altLang="en-US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时间</a:t>
            </a:r>
            <a:r>
              <a:rPr lang="zh-CN" altLang="en-US" sz="2200" dirty="0" smtClean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：</a:t>
            </a:r>
            <a:r>
              <a:rPr lang="en-US" altLang="zh-CN" sz="2200" dirty="0" smtClean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/>
            </a:r>
            <a:br>
              <a:rPr lang="en-US" altLang="zh-CN" sz="2200" dirty="0" smtClean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lang="zh-CN" altLang="en-US" sz="2200" dirty="0" smtClean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星期二拉丁舞班   </a:t>
            </a:r>
            <a:r>
              <a:rPr lang="en-US" altLang="zh-CN" sz="2200" dirty="0" smtClean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19:00-20:30</a:t>
            </a:r>
            <a:br>
              <a:rPr lang="en-US" altLang="zh-CN" sz="2200" dirty="0" smtClean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lang="zh-CN" altLang="en-US" sz="2200" dirty="0" smtClean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星期三摩登舞班   </a:t>
            </a:r>
            <a:r>
              <a:rPr lang="en-US" altLang="zh-CN" sz="2200" dirty="0" smtClean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19:00-20:30</a:t>
            </a:r>
            <a:r>
              <a:rPr lang="zh-CN" altLang="en-US" sz="2200" dirty="0" smtClean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</a:t>
            </a:r>
            <a:r>
              <a:rPr lang="en-US" altLang="zh-CN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/>
            </a:r>
            <a:br>
              <a:rPr lang="en-US" altLang="zh-CN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lang="zh-CN" altLang="en-US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地点：</a:t>
            </a:r>
            <a:r>
              <a:rPr lang="en-US" altLang="zh-CN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B</a:t>
            </a:r>
            <a:r>
              <a:rPr lang="zh-CN" altLang="en-US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区科学会堂</a:t>
            </a:r>
            <a:r>
              <a:rPr lang="en-US" altLang="zh-CN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/>
            </a:r>
            <a:br>
              <a:rPr lang="en-US" altLang="zh-CN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lang="zh-CN" altLang="en-US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报名电话：</a:t>
            </a:r>
            <a:r>
              <a:rPr lang="en-US" altLang="zh-CN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65120537 </a:t>
            </a:r>
            <a:r>
              <a:rPr lang="zh-CN" altLang="en-US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向老师、梁老师</a:t>
            </a:r>
            <a: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2200" dirty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endParaRPr lang="zh-CN" altLang="en-US" sz="2200" dirty="0">
              <a:solidFill>
                <a:srgbClr val="006666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482" y="959128"/>
            <a:ext cx="3950110" cy="577492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923" y="959128"/>
            <a:ext cx="1890092" cy="27841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260" y="3627933"/>
            <a:ext cx="2321513" cy="31061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472" y="959128"/>
            <a:ext cx="1967417" cy="27841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7655" y="0"/>
            <a:ext cx="12181101" cy="6858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>
                <a:solidFill>
                  <a:srgbClr val="FF6600"/>
                </a:solidFill>
              </a:rPr>
              <a:t>                                                                     </a:t>
            </a:r>
            <a:r>
              <a:rPr lang="zh-CN" altLang="en-US" sz="44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瑜伽</a:t>
            </a:r>
            <a:r>
              <a:rPr lang="en-US" altLang="zh-CN" sz="44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1</a:t>
            </a:r>
            <a:r>
              <a:rPr lang="zh-CN" altLang="en-US" sz="44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班</a:t>
            </a:r>
            <a:r>
              <a:rPr lang="zh-CN" altLang="en-US" sz="40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   </a:t>
            </a:r>
            <a:r>
              <a:rPr lang="en-US" altLang="zh-CN"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3600" dirty="0"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en-US" altLang="zh-CN" sz="2000" dirty="0"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2000" dirty="0"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sz="31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教师简介：</a:t>
            </a:r>
            <a:r>
              <a:rPr lang="zh-CN" altLang="zh-CN" sz="31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魏晓燕</a:t>
            </a:r>
            <a:r>
              <a:rPr lang="en-US" altLang="zh-CN" sz="31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31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en-US" altLang="zh-CN" sz="22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22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en-US" altLang="zh-CN" sz="22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 </a:t>
            </a:r>
            <a:r>
              <a:rPr lang="en-US" altLang="zh-CN" sz="2700" dirty="0">
                <a:solidFill>
                  <a:srgbClr val="FF66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/>
            </a:r>
            <a:br>
              <a:rPr lang="en-US" altLang="zh-CN" sz="2700" dirty="0">
                <a:solidFill>
                  <a:srgbClr val="FF66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</a:br>
            <a:r>
              <a:rPr lang="zh-CN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重庆大学体育学院</a:t>
            </a:r>
            <a:r>
              <a:rPr lang="zh-CN" altLang="zh-CN" sz="22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教师</a:t>
            </a:r>
            <a:r>
              <a:rPr lang="zh-CN" altLang="en-US" sz="22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北京体育大学</a:t>
            </a:r>
            <a:r>
              <a:rPr lang="zh-CN" altLang="zh-CN" sz="22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博士</a:t>
            </a:r>
            <a:r>
              <a:rPr lang="zh-CN" altLang="en-US" sz="22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印度帕坦伽利瑜伽研究学院认证</a:t>
            </a:r>
            <a:r>
              <a:rPr lang="zh-CN" altLang="zh-CN" sz="22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教练</a:t>
            </a:r>
            <a:r>
              <a:rPr lang="zh-CN" altLang="en-US" sz="22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中国人保部认证普拉提功能训练</a:t>
            </a:r>
            <a:r>
              <a:rPr lang="zh-CN" altLang="zh-CN" sz="22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师</a:t>
            </a:r>
            <a:r>
              <a:rPr lang="zh-CN" altLang="en-US" sz="22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美国功能动作系统功能动作筛查</a:t>
            </a: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(FMS)</a:t>
            </a:r>
            <a:r>
              <a:rPr lang="zh-CN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认证</a:t>
            </a:r>
            <a:r>
              <a:rPr lang="zh-CN" altLang="zh-CN" sz="22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教练</a:t>
            </a:r>
            <a:r>
              <a:rPr lang="zh-CN" altLang="en-US" sz="22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r>
              <a:rPr lang="en-US" altLang="zh-CN" sz="22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zh-CN" sz="22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曾</a:t>
            </a:r>
            <a:r>
              <a:rPr lang="zh-CN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多次参加</a:t>
            </a:r>
            <a:r>
              <a:rPr lang="zh-CN" altLang="zh-CN" sz="22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美国流</a:t>
            </a:r>
            <a:r>
              <a:rPr lang="zh-CN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瑜伽大师</a:t>
            </a: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Twin</a:t>
            </a:r>
            <a:r>
              <a:rPr lang="zh-CN" altLang="zh-CN" sz="22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工作</a:t>
            </a:r>
            <a:r>
              <a:rPr lang="en-US" altLang="zh-CN" sz="22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zh-CN" sz="22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坊</a:t>
            </a:r>
            <a:r>
              <a:rPr lang="zh-CN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zh-CN" sz="22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马来西亚瑜伽</a:t>
            </a:r>
            <a:r>
              <a:rPr lang="zh-CN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导师湘盈喻瑜伽</a:t>
            </a:r>
            <a:r>
              <a:rPr lang="zh-CN" altLang="zh-CN" sz="22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工</a:t>
            </a:r>
            <a:r>
              <a:rPr lang="en-US" altLang="zh-CN" sz="22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zh-CN" sz="22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作坊、左右</a:t>
            </a:r>
            <a:r>
              <a:rPr lang="zh-CN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普拉提</a:t>
            </a: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3D</a:t>
            </a:r>
            <a:r>
              <a:rPr lang="zh-CN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瑜伽解剖、</a:t>
            </a: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毕义明颈肩功能评价与诊断、</a:t>
            </a: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重庆国际瑜伽大会等学习与交流活动，</a:t>
            </a: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获得了广大瑜伽运动人士的认可</a:t>
            </a:r>
            <a:r>
              <a:rPr lang="zh-CN" altLang="en-US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2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200" dirty="0"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  </a:t>
            </a:r>
            <a:r>
              <a:rPr lang="en-US" altLang="zh-CN" sz="2200" dirty="0"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2200" dirty="0"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sz="2200" dirty="0">
                <a:solidFill>
                  <a:srgbClr val="006666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时间：星期</a:t>
            </a:r>
            <a:r>
              <a:rPr lang="zh-CN" altLang="en-US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四    </a:t>
            </a:r>
            <a:r>
              <a:rPr lang="en-US" altLang="zh-CN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18:30-19:30</a:t>
            </a:r>
            <a:r>
              <a:rPr lang="zh-CN" altLang="en-US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/>
            </a:r>
            <a:br>
              <a:rPr lang="en-US" altLang="zh-CN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lang="zh-CN" altLang="en-US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地点：</a:t>
            </a:r>
            <a:r>
              <a:rPr lang="en-US" altLang="zh-CN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</a:t>
            </a:r>
            <a:r>
              <a:rPr lang="zh-CN" altLang="en-US" sz="2200" dirty="0" smtClean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区风雨操场多功能教室</a:t>
            </a:r>
            <a:r>
              <a:rPr lang="en-US" altLang="zh-CN" sz="2200" dirty="0" smtClean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111</a:t>
            </a:r>
            <a:br>
              <a:rPr lang="en-US" altLang="zh-CN" sz="2200" dirty="0" smtClean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lang="zh-CN" altLang="en-US" sz="2200" dirty="0" smtClean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报名</a:t>
            </a:r>
            <a:r>
              <a:rPr lang="zh-CN" altLang="en-US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电话：</a:t>
            </a:r>
            <a:r>
              <a:rPr lang="en-US" altLang="zh-CN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65120537 </a:t>
            </a:r>
            <a:r>
              <a:rPr lang="zh-CN" altLang="en-US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向老师、梁老师</a:t>
            </a:r>
            <a:r>
              <a:rPr lang="zh-CN" altLang="en-US" sz="2200" dirty="0"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 </a:t>
            </a:r>
            <a:r>
              <a:rPr lang="en-US" altLang="zh-CN" sz="2000" dirty="0"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/>
            </a:r>
            <a:br>
              <a:rPr lang="en-US" altLang="zh-CN" sz="2000" dirty="0"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endParaRPr lang="zh-CN" altLang="en-US" sz="20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447" y="1016624"/>
            <a:ext cx="3646094" cy="567969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40" y="1016624"/>
            <a:ext cx="2000168" cy="15470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494" y="2461160"/>
            <a:ext cx="2013286" cy="155701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568" y="1057652"/>
            <a:ext cx="2074595" cy="297821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447" y="1034316"/>
            <a:ext cx="3493093" cy="23946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494" y="3982396"/>
            <a:ext cx="4050669" cy="270448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4313" y="0"/>
            <a:ext cx="11977686" cy="6858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>
                <a:solidFill>
                  <a:srgbClr val="FF6600"/>
                </a:solidFill>
              </a:rPr>
              <a:t>                                                    </a:t>
            </a:r>
            <a:r>
              <a:rPr lang="en-US" altLang="zh-CN" sz="2400" dirty="0" smtClean="0">
                <a:solidFill>
                  <a:srgbClr val="FF6600"/>
                </a:solidFill>
              </a:rPr>
              <a:t>             </a:t>
            </a:r>
            <a:r>
              <a:rPr lang="zh-CN" altLang="en-US" sz="40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体</a:t>
            </a:r>
            <a:r>
              <a:rPr lang="zh-CN" altLang="en-US" sz="40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适能班</a:t>
            </a:r>
            <a:r>
              <a:rPr lang="en-US" altLang="zh-CN" sz="40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40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en-US" altLang="zh-CN" sz="4000" dirty="0"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4000" dirty="0"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sz="31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教师简介</a:t>
            </a:r>
            <a:r>
              <a:rPr lang="zh-CN" altLang="en-US" sz="31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：张小北</a:t>
            </a:r>
            <a:r>
              <a:rPr lang="en-US" altLang="zh-CN" sz="31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31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en-US" altLang="zh-CN" sz="31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31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en-US" altLang="zh-CN" sz="36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/>
            </a:r>
            <a:br>
              <a:rPr lang="en-US" altLang="zh-CN" sz="3600" dirty="0">
                <a:latin typeface="仿宋_GB2312" panose="02010609030101010101" pitchFamily="49" charset="-122"/>
                <a:ea typeface="仿宋_GB2312" panose="02010609030101010101" pitchFamily="49" charset="-122"/>
              </a:rPr>
            </a:b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2015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ZumbaB1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认证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2017</a:t>
            </a:r>
            <a:r>
              <a:rPr lang="zh-CN" altLang="en-US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U-jam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认证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2016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至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2017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zh-CN" altLang="en-US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担</a:t>
            </a:r>
            <a: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任重庆银行两江新区支行</a:t>
            </a:r>
            <a: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ZUMBA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指导老师获得第四</a:t>
            </a:r>
            <a:r>
              <a:rPr lang="zh-CN" altLang="en-US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届</a:t>
            </a:r>
            <a: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国际标准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舞锦标赛铜奖</a:t>
            </a:r>
            <a: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2020</a:t>
            </a:r>
            <a:b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起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担任琼斯舞蹈拉丁舞</a:t>
            </a:r>
            <a:r>
              <a:rPr lang="zh-CN" altLang="en-US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学校</a:t>
            </a:r>
            <a: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助教。</a:t>
            </a:r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7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/>
            </a:r>
            <a:br>
              <a:rPr lang="en-US" altLang="zh-CN" sz="270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</a:br>
            <a:r>
              <a:rPr lang="en-US" altLang="zh-CN" sz="2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/>
            </a:r>
            <a:br>
              <a:rPr lang="en-US" altLang="zh-CN" sz="2200" dirty="0">
                <a:latin typeface="仿宋_GB2312" panose="02010609030101010101" pitchFamily="49" charset="-122"/>
                <a:ea typeface="仿宋_GB2312" panose="02010609030101010101" pitchFamily="49" charset="-122"/>
              </a:rPr>
            </a:br>
            <a:r>
              <a:rPr lang="zh-CN" altLang="en-US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时间：</a:t>
            </a:r>
            <a:r>
              <a:rPr lang="zh-CN" altLang="en-US" sz="2200" dirty="0" smtClean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星期</a:t>
            </a:r>
            <a:r>
              <a:rPr lang="zh-CN" altLang="en-US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一</a:t>
            </a:r>
            <a:r>
              <a:rPr lang="zh-CN" altLang="en-US" sz="2200" dirty="0" smtClean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</a:t>
            </a:r>
            <a:r>
              <a:rPr lang="en-US" altLang="zh-CN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17:20-18:20 </a:t>
            </a:r>
            <a:br>
              <a:rPr lang="en-US" altLang="zh-CN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lang="zh-CN" altLang="en-US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地点：</a:t>
            </a:r>
            <a:r>
              <a:rPr lang="zh-CN" altLang="zh-CN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虎溪花园五号门</a:t>
            </a:r>
            <a:r>
              <a:rPr lang="en-US" altLang="zh-CN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MOVE</a:t>
            </a:r>
            <a:r>
              <a:rPr lang="zh-CN" altLang="zh-CN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健身三楼</a:t>
            </a:r>
            <a:r>
              <a:rPr lang="en-US" altLang="zh-CN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/>
            </a:r>
            <a:br>
              <a:rPr lang="en-US" altLang="zh-CN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lang="zh-CN" altLang="en-US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报名电话：</a:t>
            </a:r>
            <a:r>
              <a:rPr lang="en-US" altLang="zh-CN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65120537 </a:t>
            </a:r>
            <a:r>
              <a:rPr lang="zh-CN" altLang="en-US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向老师、梁老师</a:t>
            </a:r>
            <a:r>
              <a:rPr lang="en-US" altLang="zh-CN" sz="2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/>
            </a:r>
            <a:br>
              <a:rPr lang="en-US" altLang="zh-CN" sz="2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endParaRPr lang="zh-CN" altLang="en-US" sz="22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413" y="1490490"/>
            <a:ext cx="7768078" cy="44041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0050" y="0"/>
            <a:ext cx="11496631" cy="6858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>                                      </a:t>
            </a:r>
            <a:br>
              <a:rPr lang="en-US" altLang="zh-CN" sz="2400" dirty="0" smtClean="0"/>
            </a:b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>                                                                 </a:t>
            </a:r>
            <a:r>
              <a:rPr lang="zh-CN" altLang="en-US" sz="44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瑜伽</a:t>
            </a:r>
            <a:r>
              <a:rPr lang="en-US" altLang="zh-CN" sz="44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2</a:t>
            </a:r>
            <a:r>
              <a:rPr lang="zh-CN" altLang="en-US" sz="44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班</a:t>
            </a:r>
            <a:r>
              <a:rPr lang="zh-CN" altLang="en-US" sz="24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 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>
                <a:sym typeface="+mn-ea"/>
              </a:rPr>
              <a:t>                                         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36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教师简介：孟孟</a:t>
            </a:r>
            <a:r>
              <a:rPr lang="en-US" altLang="zh-CN" sz="24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/>
            </a:r>
            <a:br>
              <a:rPr lang="en-US" altLang="zh-CN" sz="24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</a:br>
            <a:r>
              <a:rPr lang="en-US" altLang="zh-CN" sz="24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   </a:t>
            </a:r>
            <a:r>
              <a:rPr lang="en-US" altLang="zh-CN" sz="2400" dirty="0" smtClean="0">
                <a:solidFill>
                  <a:srgbClr val="FF66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/>
            </a:r>
            <a:br>
              <a:rPr lang="en-US" altLang="zh-CN" sz="2400" dirty="0" smtClean="0">
                <a:solidFill>
                  <a:srgbClr val="FF66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</a:br>
            <a: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2014</a:t>
            </a:r>
            <a:r>
              <a:rPr lang="zh-CN" altLang="en-US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年接触瑜伽并从中获益</a:t>
            </a:r>
            <a: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2017</a:t>
            </a:r>
            <a:r>
              <a:rPr lang="zh-CN" altLang="en-US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年获得哈他教培证书</a:t>
            </a:r>
            <a: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2018</a:t>
            </a:r>
            <a:r>
              <a:rPr lang="zh-CN" altLang="en-US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年研习垫上普拉</a:t>
            </a:r>
            <a: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2019</a:t>
            </a:r>
            <a:r>
              <a:rPr lang="zh-CN" altLang="en-US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月在惠兰瑜伽进修语音</a:t>
            </a:r>
            <a: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冥想</a:t>
            </a:r>
            <a: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2019</a:t>
            </a:r>
            <a:r>
              <a:rPr lang="zh-CN" altLang="en-US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月在伽迷中心获得艾扬</a:t>
            </a:r>
            <a: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格密集一序列证书</a:t>
            </a:r>
            <a: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2019</a:t>
            </a:r>
            <a:r>
              <a:rPr lang="zh-CN" altLang="en-US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月在伽迷中心获得孕产</a:t>
            </a:r>
            <a: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7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教培证书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200" dirty="0" smtClean="0"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2200" dirty="0" smtClean="0"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时间：星期二    </a:t>
            </a:r>
            <a:r>
              <a:rPr lang="en-US" altLang="zh-CN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17:20-18:20</a:t>
            </a:r>
            <a:r>
              <a:rPr lang="zh-CN" altLang="en-US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/>
            </a:r>
            <a:br>
              <a:rPr lang="en-US" altLang="zh-CN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lang="zh-CN" altLang="en-US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地点：</a:t>
            </a:r>
            <a:r>
              <a:rPr lang="zh-CN" altLang="zh-CN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虎溪花园五号门</a:t>
            </a:r>
            <a:r>
              <a:rPr lang="en-US" altLang="zh-CN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MOVE</a:t>
            </a:r>
            <a:r>
              <a:rPr lang="zh-CN" altLang="zh-CN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健身三楼</a:t>
            </a:r>
            <a:r>
              <a:rPr lang="en-US" altLang="zh-CN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/>
            </a:r>
            <a:br>
              <a:rPr lang="en-US" altLang="zh-CN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lang="zh-CN" altLang="en-US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报名电话：</a:t>
            </a:r>
            <a:r>
              <a:rPr lang="en-US" altLang="zh-CN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65120537 </a:t>
            </a:r>
            <a:r>
              <a:rPr lang="zh-CN" altLang="en-US" sz="22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向老师、梁老师</a:t>
            </a:r>
            <a:r>
              <a:rPr lang="en-US" altLang="zh-CN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2200" dirty="0" smtClean="0">
                <a:solidFill>
                  <a:srgbClr val="0066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endParaRPr lang="zh-CN" altLang="en-US" sz="20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032" y="1214397"/>
            <a:ext cx="4415781" cy="53592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04800" y="210026"/>
            <a:ext cx="118872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 </a:t>
            </a:r>
            <a:r>
              <a:rPr lang="en-US" altLang="zh-CN" sz="2000" dirty="0" smtClean="0"/>
              <a:t>                                                           </a:t>
            </a:r>
            <a:r>
              <a:rPr lang="zh-CN" altLang="en-US" sz="40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旗袍</a:t>
            </a:r>
            <a:r>
              <a:rPr lang="zh-CN" altLang="en-US" sz="40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走</a:t>
            </a:r>
            <a:r>
              <a:rPr lang="zh-CN" altLang="en-US" sz="40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秀</a:t>
            </a:r>
            <a:r>
              <a:rPr lang="en-US" altLang="zh-CN" sz="40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2</a:t>
            </a:r>
            <a:r>
              <a:rPr lang="zh-CN" altLang="en-US" sz="40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班</a:t>
            </a:r>
            <a:r>
              <a:rPr lang="en-US" altLang="zh-CN" sz="4000" dirty="0">
                <a:solidFill>
                  <a:srgbClr val="FF6600"/>
                </a:solidFill>
              </a:rPr>
              <a:t/>
            </a:r>
            <a:br>
              <a:rPr lang="en-US" altLang="zh-CN" sz="4000" dirty="0">
                <a:solidFill>
                  <a:srgbClr val="FF6600"/>
                </a:solidFill>
              </a:rPr>
            </a:br>
            <a:r>
              <a:rPr lang="zh-CN" altLang="en-US" sz="28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教师简介</a:t>
            </a:r>
            <a:r>
              <a:rPr lang="zh-CN" altLang="en-US" sz="28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：吴明婧</a:t>
            </a:r>
            <a:endParaRPr lang="en-US" altLang="zh-CN" sz="2800" dirty="0" smtClean="0">
              <a:solidFill>
                <a:srgbClr val="FF66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2000" dirty="0"/>
              <a:t/>
            </a:r>
            <a:br>
              <a:rPr lang="en-US" altLang="zh-CN" sz="2000" dirty="0"/>
            </a:b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全国模特职业艺术认定高级导师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IPA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国际认证模特导师；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ACI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注册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国际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高级礼仪培训师；重庆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国际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时装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周走秀模特；中国顶尖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模特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大赛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重庆赛区组委会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成员。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en-US" altLang="zh-CN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1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1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0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时间：星期三   </a:t>
            </a:r>
            <a:r>
              <a:rPr lang="en-US" altLang="zh-CN" sz="20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17:20—18:50</a:t>
            </a:r>
            <a:br>
              <a:rPr lang="en-US" altLang="zh-CN" sz="20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</a:br>
            <a:r>
              <a:rPr lang="zh-CN" altLang="en-US" sz="20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地点：虎溪校区一食堂三楼</a:t>
            </a:r>
            <a:r>
              <a:rPr lang="en-US" altLang="zh-CN" sz="20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DH815</a:t>
            </a:r>
            <a:r>
              <a:rPr lang="zh-CN" altLang="en-US" sz="20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室</a:t>
            </a:r>
            <a:endParaRPr lang="en-US" altLang="zh-CN" sz="2000" dirty="0">
              <a:solidFill>
                <a:srgbClr val="006666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j-cs"/>
            </a:endParaRPr>
          </a:p>
          <a:p>
            <a:r>
              <a:rPr lang="en-US" altLang="zh-CN" sz="20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(</a:t>
            </a:r>
            <a:r>
              <a:rPr lang="zh-CN" altLang="en-US" sz="20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旗袍走秀</a:t>
            </a:r>
            <a:r>
              <a:rPr lang="en-US" altLang="zh-CN" sz="20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2</a:t>
            </a:r>
            <a:r>
              <a:rPr lang="zh-CN" altLang="en-US" sz="20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班两</a:t>
            </a:r>
            <a:r>
              <a:rPr lang="zh-CN" altLang="zh-CN" sz="20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周一次课，</a:t>
            </a:r>
            <a:r>
              <a:rPr lang="en-US" altLang="zh-CN" sz="20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 </a:t>
            </a:r>
            <a:r>
              <a:rPr lang="zh-CN" altLang="zh-CN" sz="20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具体</a:t>
            </a:r>
            <a:endParaRPr lang="en-US" altLang="zh-CN" sz="20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j-cs"/>
            </a:endParaRPr>
          </a:p>
          <a:p>
            <a:r>
              <a:rPr lang="zh-CN" altLang="zh-CN" sz="20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上课时间将</a:t>
            </a:r>
            <a:r>
              <a:rPr lang="zh-CN" altLang="zh-CN" sz="20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在群</a:t>
            </a:r>
            <a:r>
              <a:rPr lang="zh-CN" altLang="zh-CN" sz="20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里通知</a:t>
            </a:r>
            <a:r>
              <a:rPr lang="zh-CN" altLang="en-US" sz="20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。</a:t>
            </a:r>
            <a:r>
              <a:rPr lang="en-US" altLang="zh-CN" sz="20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)</a:t>
            </a:r>
          </a:p>
          <a:p>
            <a:r>
              <a:rPr lang="en-US" altLang="zh-CN" sz="20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/>
            </a:r>
            <a:br>
              <a:rPr lang="en-US" altLang="zh-CN" sz="20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lang="zh-CN" altLang="en-US" sz="2000" dirty="0" smtClean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报名</a:t>
            </a:r>
            <a:r>
              <a:rPr lang="zh-CN" altLang="en-US" sz="20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电话：</a:t>
            </a:r>
            <a:r>
              <a:rPr lang="en-US" altLang="zh-CN" sz="20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65120537 </a:t>
            </a:r>
            <a:r>
              <a:rPr lang="zh-CN" altLang="en-US" sz="20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向老师、</a:t>
            </a:r>
            <a:r>
              <a:rPr lang="zh-CN" altLang="en-US" sz="2000" dirty="0" smtClean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梁老师</a:t>
            </a:r>
            <a:endParaRPr lang="en-US" altLang="zh-CN" sz="2000" dirty="0" smtClean="0">
              <a:solidFill>
                <a:srgbClr val="006666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en-US" altLang="zh-CN" sz="20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/>
            </a:r>
            <a:br>
              <a:rPr lang="en-US" altLang="zh-CN" sz="2000" dirty="0">
                <a:solidFill>
                  <a:srgbClr val="0066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58" y="853357"/>
            <a:ext cx="3735186" cy="554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52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10515600" cy="357857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瑜伽班上课注意事项：</a:t>
            </a:r>
            <a:r>
              <a:rPr lang="en-US" altLang="zh-CN" sz="2000" dirty="0"/>
              <a:t/>
            </a:r>
            <a:br>
              <a:rPr lang="en-US" altLang="zh-CN" sz="2000" dirty="0"/>
            </a:b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上课前</a:t>
            </a: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1-1.5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小时禁食。</a:t>
            </a:r>
            <a:b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课前</a:t>
            </a: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分钟进入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教室签到和做好课前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准备。</a:t>
            </a:r>
            <a:b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上课要求关闭手机或调成静音，并且上课期间不能接听电话，以免影响教师及练习者的注意力和扰乱课堂纪律。</a:t>
            </a:r>
            <a:b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4.A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区</a:t>
            </a:r>
            <a:r>
              <a:rPr lang="zh-CN" altLang="zh-CN" sz="24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瑜伽</a:t>
            </a:r>
            <a:r>
              <a:rPr lang="en-US" altLang="zh-CN" sz="24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班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需自备瑜伽垫。</a:t>
            </a:r>
            <a:b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上课时需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身着舒服、宽松的服装。</a:t>
            </a:r>
            <a:endParaRPr lang="zh-CN" altLang="en-US" sz="2400" dirty="0">
              <a:solidFill>
                <a:schemeClr val="tx2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883378"/>
            <a:ext cx="10515600" cy="248355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32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j-cs"/>
              </a:rPr>
              <a:t>旗袍走秀班上课注意事项：</a:t>
            </a:r>
            <a:endParaRPr lang="en-US" altLang="zh-CN" sz="3200" dirty="0">
              <a:solidFill>
                <a:srgbClr val="FF660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+mj-c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1.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课前建议不要进食过多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。</a:t>
            </a:r>
            <a:endParaRPr lang="en-US" altLang="zh-CN" sz="2400" dirty="0">
              <a:solidFill>
                <a:schemeClr val="tx2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2.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课前</a:t>
            </a: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分钟进入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教室签到和做好课前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准备。</a:t>
            </a:r>
            <a:endParaRPr lang="en-US" altLang="zh-CN" sz="2400" dirty="0">
              <a:solidFill>
                <a:schemeClr val="tx2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3.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上课时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的服装和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鞋子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要求将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根据每周的教学内容</a:t>
            </a:r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在群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里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通知。</a:t>
            </a:r>
          </a:p>
          <a:p>
            <a:pPr marL="0" indent="0">
              <a:buNone/>
            </a:pPr>
            <a:endParaRPr lang="zh-CN" altLang="zh-CN" sz="2400" dirty="0">
              <a:solidFill>
                <a:schemeClr val="tx2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28977"/>
            <a:ext cx="10515600" cy="298026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体适能班上课注意事项：</a:t>
            </a:r>
            <a:r>
              <a:rPr lang="en-US" altLang="zh-CN" sz="2000" dirty="0"/>
              <a:t/>
            </a:r>
            <a:br>
              <a:rPr lang="en-US" altLang="zh-CN" sz="2000" dirty="0"/>
            </a:b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1.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上课前</a:t>
            </a: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1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小时禁食。</a:t>
            </a:r>
            <a:b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</a:b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2.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课前</a:t>
            </a: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10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分钟进入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教室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签到和做好课前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准备。</a:t>
            </a:r>
            <a:b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</a:b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3.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上课需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身着舒服、宽松的服装。</a:t>
            </a:r>
            <a:endParaRPr lang="zh-CN" altLang="en-US" sz="2400" dirty="0">
              <a:solidFill>
                <a:schemeClr val="tx2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409244"/>
            <a:ext cx="10515600" cy="282222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3200" dirty="0" smtClean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j-cs"/>
              </a:rPr>
              <a:t>拉丁舞、摩登舞班上课</a:t>
            </a:r>
            <a:r>
              <a:rPr lang="zh-CN" altLang="en-US" sz="3200" dirty="0">
                <a:solidFill>
                  <a:srgbClr val="FF66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j-cs"/>
              </a:rPr>
              <a:t>注意事项：</a:t>
            </a:r>
            <a:endParaRPr lang="en-US" altLang="zh-CN" sz="3200" dirty="0">
              <a:solidFill>
                <a:srgbClr val="FF660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+mj-c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1.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课前建议不要进食过多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。</a:t>
            </a:r>
            <a:endParaRPr lang="en-US" altLang="zh-CN" sz="2400" dirty="0">
              <a:solidFill>
                <a:schemeClr val="tx2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2.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课前</a:t>
            </a: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分钟进入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教室签到和做好课前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准备。</a:t>
            </a:r>
            <a:endParaRPr lang="en-US" altLang="zh-CN" sz="2400" dirty="0">
              <a:solidFill>
                <a:schemeClr val="tx2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3.</a:t>
            </a:r>
            <a:r>
              <a:rPr lang="zh-CN" altLang="zh-CN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上课时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，建议女士穿裙装，男士穿衬衫西裤，统一穿摩登舞鞋或拉丁舞鞋。</a:t>
            </a:r>
            <a:endParaRPr lang="zh-CN" altLang="zh-CN" sz="2400" dirty="0">
              <a:solidFill>
                <a:schemeClr val="tx2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 marL="0" indent="0">
              <a:buNone/>
            </a:pPr>
            <a:endParaRPr lang="zh-CN" altLang="zh-CN" sz="2400" dirty="0">
              <a:solidFill>
                <a:schemeClr val="tx2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CCE8C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1773</TotalTime>
  <Words>138</Words>
  <Application>Microsoft Office PowerPoint</Application>
  <PresentationFormat>宽屏</PresentationFormat>
  <Paragraphs>30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等线</vt:lpstr>
      <vt:lpstr>等线 Light</vt:lpstr>
      <vt:lpstr>仿宋_GB2312</vt:lpstr>
      <vt:lpstr>华文行楷</vt:lpstr>
      <vt:lpstr>华文新魏</vt:lpstr>
      <vt:lpstr>楷体</vt:lpstr>
      <vt:lpstr>Arial</vt:lpstr>
      <vt:lpstr>Office 主题​​</vt:lpstr>
      <vt:lpstr>                                                       中国画之写意花鸟基础技法班  教师简介： 唐进  重庆美术家协会会员，重庆中国画 学会会员，重庆书法家协会会员， 重庆嘉陵画院副院长，重庆鸿恩书 画院副院长，重庆沙坪书画研究院 秘书长，沙坪坝区美协理事。主要 师从方凤富、张春新二位教授。系 著名画家、西南大学美术学院方凤 富教授入室弟子。取得重庆大学艺 术学院硕士学位，导师为著名画家 张春新教授。唐进主攻写意花鸟， 其作品风格清新雅丽、生活气息浓 厚、雅俗共赏，多次参加各级展览 并在多家报刊发表，作品被诸多单 位、私人收藏。  时间：星期一   17:30-19:00    地点：A区8401教室 报名电话：65120537 向老师、梁老师 </vt:lpstr>
      <vt:lpstr>PowerPoint 演示文稿</vt:lpstr>
      <vt:lpstr>                                               拉丁舞、摩登舞班     教师简介 ：张皓淋  毕业于北京百汇演艺学校； 中国国际标准舞协会摩登舞 院士级教师； B级裁判，期间曾参加过中央 电视台cctv12的《闯关到12》 栏目； 获得中国国际标准舞CBDF院 校杯摩登舞甲B组前12名； 中国国际标准舞深圳CBDF总 决赛摩登舞21岁组前24名中 国杭州CBDF精英邀请赛拉丁 21岁组第五名     中国深圳CBDF亚太拉丁组第四名   时间： 星期二拉丁舞班   19:00-20:30 星期三摩登舞班   19:00-20:30    地点：B区科学会堂 报名电话：65120537 向老师、梁老师 </vt:lpstr>
      <vt:lpstr>                                                                                   瑜伽1班        教师简介：魏晓燕       重庆大学体育学院教师； 北京体育大学博士； 印度帕坦伽利瑜伽研究学院认证教练； 中国人保部认证普拉提功能训练师； 美国功能动作系统功能动作筛查 (FMS)认证教练； 曾多次参加美国流瑜伽大师Twin工作 坊、马来西亚瑜伽导师湘盈喻瑜伽工 作坊、左右普拉提3D瑜伽解剖、 毕义明颈肩功能评价与诊断、 重庆国际瑜伽大会等学习与交流活动， 获得了广大瑜伽运动人士的认可。       时间：星期四    18:30-19:30  地点：A区风雨操场多功能教室111 报名电话：65120537 向老师、梁老师  </vt:lpstr>
      <vt:lpstr>                                                                               体适能班  教师简介：张小北   2015年ZumbaB1认证2017年 U-jam认证2016至2017年担 任重庆银行两江新区支行 ZUMBA指导老师获得第四届 国际标准舞锦标赛铜奖2020 起担任琼斯舞蹈拉丁舞学校 助教。   时间：星期一   17:20-18:20  地点：虎溪花园五号门MOVE健身三楼 报名电话：65120537 向老师、梁老师 </vt:lpstr>
      <vt:lpstr>                                                                                                                   瑜伽2班                                            教师简介：孟孟     2014年接触瑜伽并从中获益 2017年获得哈他教培证书 2018年研习垫上普拉 2019年2月在惠兰瑜伽进修语音 冥想 2019年5月在伽迷中心获得艾扬 格密集一序列证书 2019年6月在伽迷中心获得孕产 教培证书   时间：星期二    17:20-18:20  地点：虎溪花园五号门MOVE健身三楼 报名电话：65120537 向老师、梁老师 </vt:lpstr>
      <vt:lpstr>PowerPoint 演示文稿</vt:lpstr>
      <vt:lpstr>瑜伽班上课注意事项： 1.上课前1-1.5小时禁食。 2.课前10分钟进入教室签到和做好课前准备。 3.上课要求关闭手机或调成静音，并且上课期间不能接听电话，以免影响教师及练习者的注意力和扰乱课堂纪律。 4.A区瑜伽1班需自备瑜伽垫。 5.上课时需身着舒服、宽松的服装。</vt:lpstr>
      <vt:lpstr>体适能班上课注意事项： 1.上课前1小时禁食。 2.课前10分钟进入教室签到和做好课前准备。 3.上课需身着舒服、宽松的服装。</vt:lpstr>
      <vt:lpstr>                                            中国画之写意花鸟基础技法班注意事项： 需自备绘画工具如下： 1、毛笔（丰笔、大兰竹、大白云、叶筋笔等） 2、一得阁墨汁或云头艳墨汁等 3、调色碟 4、笔洗 5、画毡 6、中国画颜料 7、镇纸 8、印章、印泥 9、宣纸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虎溪旗袍培训课  教师介绍 余丹珂 模特职业认定艺术中心1-5级 资格证老师，ACI注册国际高 级礼仪培训师，教育部中国成 人教育协会（CAEA）认证礼仪 培训师，2013年环球旅游小姐 大赛西南赛区最具潜质奖， 2015年第23届新丝路模特大赛 西南赛区最佳上镜奖，2016年 ELITE星空精英模特大赛十佳模 特以及最佳形体奖，2017年重 庆少儿时装周秀导，2017年潮 童大赛总决赛培训导师，2017 年艺鑫天使杯重庆总决赛秀导， 2015年盛装亚洲年度时尚颁 奖盛典新加坡设计师嘉宾模特， 2015年重庆国际时装周模特， 2016年至今艺鑫文化模特老师。</dc:title>
  <dc:creator>xxc</dc:creator>
  <cp:lastModifiedBy>miyifei</cp:lastModifiedBy>
  <cp:revision>217</cp:revision>
  <cp:lastPrinted>2020-09-17T01:30:36Z</cp:lastPrinted>
  <dcterms:created xsi:type="dcterms:W3CDTF">2018-07-17T02:45:00Z</dcterms:created>
  <dcterms:modified xsi:type="dcterms:W3CDTF">2021-03-12T08:07:55Z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2052-11.1.0.8370</vt:lpwstr>
  </property>
</Properties>
</file>